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13"/>
  </p:notesMasterIdLst>
  <p:sldIdLst>
    <p:sldId id="256" r:id="rId2"/>
    <p:sldId id="279" r:id="rId3"/>
    <p:sldId id="281" r:id="rId4"/>
    <p:sldId id="340" r:id="rId5"/>
    <p:sldId id="343" r:id="rId6"/>
    <p:sldId id="344" r:id="rId7"/>
    <p:sldId id="345" r:id="rId8"/>
    <p:sldId id="346" r:id="rId9"/>
    <p:sldId id="347" r:id="rId10"/>
    <p:sldId id="348" r:id="rId11"/>
    <p:sldId id="341" r:id="rId1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A4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3" autoAdjust="0"/>
    <p:restoredTop sz="88788" autoAdjust="0"/>
  </p:normalViewPr>
  <p:slideViewPr>
    <p:cSldViewPr>
      <p:cViewPr varScale="1">
        <p:scale>
          <a:sx n="101" d="100"/>
          <a:sy n="101" d="100"/>
        </p:scale>
        <p:origin x="199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D4BB8-DA2B-4E22-A3C7-75F67934AFFD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08593-9999-46B0-AA2F-E39338DD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4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9C2E8-3C04-4FCC-ADCB-D817C291D11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Dang Nhan</a:t>
            </a:r>
          </a:p>
        </p:txBody>
      </p:sp>
    </p:spTree>
    <p:extLst>
      <p:ext uri="{BB962C8B-B14F-4D97-AF65-F5344CB8AC3E}">
        <p14:creationId xmlns:p14="http://schemas.microsoft.com/office/powerpoint/2010/main" val="55618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2" name="Picture 14" descr="OFD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54550"/>
            <a:ext cx="9144000" cy="1485900"/>
          </a:xfrm>
          <a:prstGeom prst="rect">
            <a:avLst/>
          </a:prstGeom>
          <a:noFill/>
        </p:spPr>
      </p:pic>
      <p:sp>
        <p:nvSpPr>
          <p:cNvPr id="3789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4213" y="2133600"/>
            <a:ext cx="7772400" cy="1470025"/>
          </a:xfrm>
        </p:spPr>
        <p:txBody>
          <a:bodyPr/>
          <a:lstStyle>
            <a:lvl1pPr algn="ctr">
              <a:defRPr kumimoji="0" baseline="0"/>
            </a:lvl1pPr>
          </a:lstStyle>
          <a:p>
            <a:r>
              <a:rPr lang="en-US" altLang="ja-JP" dirty="0"/>
              <a:t>Master Presentation Title Format</a:t>
            </a:r>
            <a:endParaRPr lang="ja-JP" altLang="ja-JP" dirty="0"/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 flipH="1">
            <a:off x="0" y="4652963"/>
            <a:ext cx="9144000" cy="1560512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aseline="0"/>
            </a:lvl1pPr>
          </a:lstStyle>
          <a:p>
            <a:r>
              <a:rPr lang="en-US" altLang="ja-JP" dirty="0"/>
              <a:t>Master Presentation Sub-Title Format</a:t>
            </a:r>
            <a:endParaRPr lang="ja-JP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3F0F-BBA2-4E31-80C9-03D4EAA5D6F5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" y="10715"/>
            <a:ext cx="1762101" cy="1762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2008"/>
            <a:ext cx="1362874" cy="16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3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1E36C8-E384-4381-BF2A-B5D695723751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60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1573A-2489-4191-9DC1-3F3AF5549131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70206" y="1012873"/>
            <a:ext cx="7620000" cy="130127"/>
            <a:chOff x="770206" y="1012873"/>
            <a:chExt cx="7620000" cy="130127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1989406" y="1012873"/>
              <a:ext cx="6400800" cy="1301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 userDrawn="1"/>
          </p:nvSpPr>
          <p:spPr>
            <a:xfrm>
              <a:off x="770206" y="1012873"/>
              <a:ext cx="1524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0" name="Title 1"/>
            <p:cNvSpPr txBox="1">
              <a:spLocks/>
            </p:cNvSpPr>
            <p:nvPr userDrawn="1"/>
          </p:nvSpPr>
          <p:spPr>
            <a:xfrm>
              <a:off x="1075006" y="1012873"/>
              <a:ext cx="2286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1" name="Title 1"/>
            <p:cNvSpPr txBox="1">
              <a:spLocks/>
            </p:cNvSpPr>
            <p:nvPr userDrawn="1"/>
          </p:nvSpPr>
          <p:spPr>
            <a:xfrm>
              <a:off x="1456006" y="1012873"/>
              <a:ext cx="3810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90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D94455-8C6E-45F5-B193-D32272567C59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9142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 hasCustomPrompt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C14EDF-EB16-458D-899B-149C06656FFC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コンテンツ プレースホルダ 2"/>
          <p:cNvSpPr>
            <a:spLocks noGrp="1"/>
          </p:cNvSpPr>
          <p:nvPr>
            <p:ph sz="half" idx="13" hasCustomPrompt="1"/>
          </p:nvPr>
        </p:nvSpPr>
        <p:spPr>
          <a:xfrm>
            <a:off x="4709864" y="1628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097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70206" y="1012873"/>
            <a:ext cx="7620000" cy="130127"/>
            <a:chOff x="770206" y="1012873"/>
            <a:chExt cx="7620000" cy="130127"/>
          </a:xfrm>
        </p:grpSpPr>
        <p:sp>
          <p:nvSpPr>
            <p:cNvPr id="11" name="Title 1"/>
            <p:cNvSpPr txBox="1">
              <a:spLocks/>
            </p:cNvSpPr>
            <p:nvPr userDrawn="1"/>
          </p:nvSpPr>
          <p:spPr>
            <a:xfrm>
              <a:off x="1989406" y="1012873"/>
              <a:ext cx="6400800" cy="1301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2" name="Title 1"/>
            <p:cNvSpPr txBox="1">
              <a:spLocks/>
            </p:cNvSpPr>
            <p:nvPr userDrawn="1"/>
          </p:nvSpPr>
          <p:spPr>
            <a:xfrm>
              <a:off x="770206" y="1012873"/>
              <a:ext cx="1524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3" name="Title 1"/>
            <p:cNvSpPr txBox="1">
              <a:spLocks/>
            </p:cNvSpPr>
            <p:nvPr userDrawn="1"/>
          </p:nvSpPr>
          <p:spPr>
            <a:xfrm>
              <a:off x="1075006" y="1012873"/>
              <a:ext cx="2286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1456006" y="1012873"/>
              <a:ext cx="3810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87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4953000"/>
          </a:xfrm>
        </p:spPr>
        <p:txBody>
          <a:bodyPr>
            <a:normAutofit/>
          </a:bodyPr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cs typeface="Times New Roman" pitchFamily="18" charset="0"/>
              </a:defRPr>
            </a:lvl3pPr>
            <a:lvl4pPr>
              <a:defRPr sz="2400">
                <a:latin typeface="Times New Roman" pitchFamily="18" charset="0"/>
                <a:cs typeface="Times New Roman" pitchFamily="18" charset="0"/>
              </a:defRPr>
            </a:lvl4pPr>
            <a:lvl5pPr>
              <a:defRPr sz="2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460374" y="5562600"/>
            <a:ext cx="472122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5000" y="5562600"/>
            <a:ext cx="297497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5382064" y="5543065"/>
            <a:ext cx="130128" cy="1149096"/>
            <a:chOff x="5382064" y="5543065"/>
            <a:chExt cx="130128" cy="1149096"/>
          </a:xfrm>
        </p:grpSpPr>
        <p:sp>
          <p:nvSpPr>
            <p:cNvPr id="9" name="Title 1"/>
            <p:cNvSpPr txBox="1">
              <a:spLocks/>
            </p:cNvSpPr>
            <p:nvPr userDrawn="1"/>
          </p:nvSpPr>
          <p:spPr>
            <a:xfrm rot="5400000">
              <a:off x="5031076" y="6211045"/>
              <a:ext cx="832104" cy="130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0" name="Title 1"/>
            <p:cNvSpPr txBox="1">
              <a:spLocks/>
            </p:cNvSpPr>
            <p:nvPr userDrawn="1"/>
          </p:nvSpPr>
          <p:spPr>
            <a:xfrm rot="5400000">
              <a:off x="5427316" y="5497813"/>
              <a:ext cx="39624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1" name="Title 1"/>
            <p:cNvSpPr txBox="1">
              <a:spLocks/>
            </p:cNvSpPr>
            <p:nvPr userDrawn="1"/>
          </p:nvSpPr>
          <p:spPr>
            <a:xfrm rot="5400000">
              <a:off x="5417410" y="5586967"/>
              <a:ext cx="59436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4" name="Title 1"/>
            <p:cNvSpPr txBox="1">
              <a:spLocks/>
            </p:cNvSpPr>
            <p:nvPr userDrawn="1"/>
          </p:nvSpPr>
          <p:spPr>
            <a:xfrm rot="5400000">
              <a:off x="5397598" y="5705839"/>
              <a:ext cx="99060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70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4953000"/>
          </a:xfrm>
        </p:spPr>
        <p:txBody>
          <a:bodyPr>
            <a:normAutofit/>
          </a:bodyPr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cs typeface="Times New Roman" pitchFamily="18" charset="0"/>
              </a:defRPr>
            </a:lvl3pPr>
            <a:lvl4pPr>
              <a:defRPr sz="2400">
                <a:latin typeface="Times New Roman" pitchFamily="18" charset="0"/>
                <a:cs typeface="Times New Roman" pitchFamily="18" charset="0"/>
              </a:defRPr>
            </a:lvl4pPr>
            <a:lvl5pPr>
              <a:defRPr sz="2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460374" y="5562600"/>
            <a:ext cx="472122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5000" y="5562600"/>
            <a:ext cx="297497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5382064" y="5543065"/>
            <a:ext cx="130128" cy="1149096"/>
            <a:chOff x="5382064" y="5543065"/>
            <a:chExt cx="130128" cy="1149096"/>
          </a:xfrm>
        </p:grpSpPr>
        <p:sp>
          <p:nvSpPr>
            <p:cNvPr id="9" name="Title 1"/>
            <p:cNvSpPr txBox="1">
              <a:spLocks/>
            </p:cNvSpPr>
            <p:nvPr userDrawn="1"/>
          </p:nvSpPr>
          <p:spPr>
            <a:xfrm rot="5400000">
              <a:off x="5031076" y="6211045"/>
              <a:ext cx="832104" cy="130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0" name="Title 1"/>
            <p:cNvSpPr txBox="1">
              <a:spLocks/>
            </p:cNvSpPr>
            <p:nvPr userDrawn="1"/>
          </p:nvSpPr>
          <p:spPr>
            <a:xfrm rot="5400000">
              <a:off x="5427316" y="5497813"/>
              <a:ext cx="39624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1" name="Title 1"/>
            <p:cNvSpPr txBox="1">
              <a:spLocks/>
            </p:cNvSpPr>
            <p:nvPr userDrawn="1"/>
          </p:nvSpPr>
          <p:spPr>
            <a:xfrm rot="5400000">
              <a:off x="5417410" y="5586967"/>
              <a:ext cx="59436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4" name="Title 1"/>
            <p:cNvSpPr txBox="1">
              <a:spLocks/>
            </p:cNvSpPr>
            <p:nvPr userDrawn="1"/>
          </p:nvSpPr>
          <p:spPr>
            <a:xfrm rot="5400000">
              <a:off x="5397598" y="5705839"/>
              <a:ext cx="99060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29932" cy="6850966"/>
          </a:xfrm>
          <a:prstGeom prst="rect">
            <a:avLst/>
          </a:prstGeom>
          <a:noFill/>
          <a:ln w="114300" cmpd="thinThick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icture 41" descr="OFD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388" y="84138"/>
            <a:ext cx="7983537" cy="1296987"/>
          </a:xfrm>
          <a:prstGeom prst="rect">
            <a:avLst/>
          </a:prstGeom>
          <a:noFill/>
        </p:spPr>
      </p:pic>
      <p:sp>
        <p:nvSpPr>
          <p:cNvPr id="1066" name="Rectangle 42"/>
          <p:cNvSpPr>
            <a:spLocks noChangeArrowheads="1"/>
          </p:cNvSpPr>
          <p:nvPr/>
        </p:nvSpPr>
        <p:spPr bwMode="auto">
          <a:xfrm>
            <a:off x="0" y="44450"/>
            <a:ext cx="8640763" cy="1296988"/>
          </a:xfrm>
          <a:prstGeom prst="rect">
            <a:avLst/>
          </a:prstGeom>
          <a:solidFill>
            <a:schemeClr val="bg1">
              <a:alpha val="6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287338"/>
            <a:ext cx="7354887" cy="69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412776"/>
            <a:ext cx="864096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1520" y="6525344"/>
            <a:ext cx="2133600" cy="28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4EDB875-5769-4E2C-9B54-8AE8267FBE56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62101" y="6524625"/>
            <a:ext cx="56182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9880" y="6524625"/>
            <a:ext cx="1752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52" name="Line 28"/>
          <p:cNvSpPr>
            <a:spLocks noChangeShapeType="1"/>
          </p:cNvSpPr>
          <p:nvPr/>
        </p:nvSpPr>
        <p:spPr bwMode="auto">
          <a:xfrm>
            <a:off x="144463" y="1123680"/>
            <a:ext cx="8496300" cy="0"/>
          </a:xfrm>
          <a:prstGeom prst="line">
            <a:avLst/>
          </a:prstGeom>
          <a:noFill/>
          <a:ln w="9525">
            <a:solidFill>
              <a:srgbClr val="3366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ja-JP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92"/>
            <a:ext cx="1116507" cy="111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9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60" r:id="rId6"/>
    <p:sldLayoutId id="2147483654" r:id="rId7"/>
    <p:sldLayoutId id="2147483664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aseline="0">
          <a:solidFill>
            <a:srgbClr val="3366CC"/>
          </a:solidFill>
          <a:latin typeface="Times New Roman" pitchFamily="18" charset="0"/>
          <a:ea typeface="+mj-ea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24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1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1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Visio_Drawing1.vsd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Visio_Drawing2.vsdx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4213" y="1295400"/>
            <a:ext cx="7772400" cy="230822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vi-VN" sz="4400" b="1" dirty="0" err="1"/>
              <a:t>Đề</a:t>
            </a:r>
            <a:r>
              <a:rPr lang="vi-VN" sz="4400" b="1" dirty="0"/>
              <a:t> </a:t>
            </a:r>
            <a:r>
              <a:rPr lang="vi-VN" sz="4400" b="1" dirty="0" err="1"/>
              <a:t>tài</a:t>
            </a:r>
            <a:r>
              <a:rPr lang="vi-VN" sz="4400" b="1" dirty="0"/>
              <a:t>:</a:t>
            </a:r>
            <a:br>
              <a:rPr lang="en-US" b="1" dirty="0"/>
            </a:br>
            <a:r>
              <a:rPr lang="vi-VN" sz="3500" kern="1200" dirty="0" err="1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Chuyển</a:t>
            </a:r>
            <a:r>
              <a:rPr lang="vi-VN" sz="3500" kern="1200" dirty="0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 </a:t>
            </a:r>
            <a:r>
              <a:rPr lang="vi-VN" sz="3500" kern="1200" dirty="0" err="1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đổi</a:t>
            </a:r>
            <a:r>
              <a:rPr lang="vi-VN" sz="3500" kern="1200" dirty="0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 </a:t>
            </a:r>
            <a:r>
              <a:rPr lang="vi-VN" sz="3500" kern="1200" dirty="0" err="1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video</a:t>
            </a:r>
            <a:r>
              <a:rPr lang="vi-VN" sz="3500" kern="1200" dirty="0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 RGB sang </a:t>
            </a:r>
            <a:r>
              <a:rPr lang="vi-VN" sz="3500" kern="1200" dirty="0" err="1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video</a:t>
            </a:r>
            <a:r>
              <a:rPr lang="vi-VN" sz="3500" kern="1200" dirty="0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 </a:t>
            </a:r>
            <a:r>
              <a:rPr lang="vi-VN" sz="3500" kern="1200" dirty="0" err="1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xám</a:t>
            </a:r>
            <a:br>
              <a:rPr kumimoji="0" lang="en-US" sz="3500" b="0" i="0" u="none" strike="noStrike" kern="1200" cap="all" spc="400" normalizeH="0" baseline="0" noProof="0" dirty="0">
                <a:ln>
                  <a:noFill/>
                </a:ln>
                <a:solidFill>
                  <a:schemeClr val="accent2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en-US" sz="3600" b="1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A2DD9-47DE-487E-9D44-9F086811C92E}"/>
              </a:ext>
            </a:extLst>
          </p:cNvPr>
          <p:cNvSpPr txBox="1"/>
          <p:nvPr/>
        </p:nvSpPr>
        <p:spPr>
          <a:xfrm>
            <a:off x="2551113" y="41148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Trần Văn Duy        </a:t>
            </a:r>
            <a:r>
              <a:rPr lang="vi-VN" dirty="0"/>
              <a:t>     </a:t>
            </a:r>
            <a:r>
              <a:rPr lang="en-US" dirty="0"/>
              <a:t>18520675</a:t>
            </a:r>
          </a:p>
          <a:p>
            <a:pPr lvl="1"/>
            <a:r>
              <a:rPr lang="vi-VN" dirty="0"/>
              <a:t>Lê </a:t>
            </a:r>
            <a:r>
              <a:rPr lang="vi-VN" dirty="0" err="1"/>
              <a:t>Phước</a:t>
            </a:r>
            <a:r>
              <a:rPr lang="vi-VN" dirty="0"/>
              <a:t> </a:t>
            </a:r>
            <a:r>
              <a:rPr lang="vi-VN" dirty="0" err="1"/>
              <a:t>Nhật</a:t>
            </a:r>
            <a:r>
              <a:rPr lang="vi-VN" dirty="0"/>
              <a:t> Nam   18521122</a:t>
            </a:r>
            <a:endParaRPr lang="en-US" dirty="0"/>
          </a:p>
          <a:p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trách</a:t>
            </a:r>
            <a:r>
              <a:rPr lang="en-US" dirty="0"/>
              <a:t>: </a:t>
            </a:r>
            <a:r>
              <a:rPr lang="vi-VN" dirty="0"/>
              <a:t>Trương Văn Cương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706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0EB2B24-83C2-4AFC-B34F-5DE70478F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5"/>
            <a:ext cx="8740080" cy="1080891"/>
          </a:xfrm>
        </p:spPr>
        <p:txBody>
          <a:bodyPr/>
          <a:lstStyle/>
          <a:p>
            <a:r>
              <a:rPr lang="vi-VN" sz="2700" dirty="0" err="1"/>
              <a:t>Kết</a:t>
            </a:r>
            <a:r>
              <a:rPr lang="vi-VN" sz="2700" dirty="0"/>
              <a:t> </a:t>
            </a:r>
            <a:r>
              <a:rPr lang="vi-VN" sz="2700" dirty="0" err="1"/>
              <a:t>quả</a:t>
            </a:r>
            <a:r>
              <a:rPr lang="vi-VN" sz="2700" dirty="0"/>
              <a:t> </a:t>
            </a:r>
            <a:r>
              <a:rPr lang="vi-VN" sz="2700" dirty="0" err="1"/>
              <a:t>chuyển</a:t>
            </a:r>
            <a:r>
              <a:rPr lang="vi-VN" sz="2700" dirty="0"/>
              <a:t> </a:t>
            </a:r>
            <a:r>
              <a:rPr lang="vi-VN" sz="2700" dirty="0" err="1"/>
              <a:t>đổi</a:t>
            </a:r>
            <a:r>
              <a:rPr lang="vi-VN" sz="2700" dirty="0"/>
              <a:t> </a:t>
            </a:r>
            <a:r>
              <a:rPr lang="vi-VN" sz="2700" dirty="0" err="1"/>
              <a:t>video</a:t>
            </a:r>
            <a:r>
              <a:rPr lang="vi-VN" sz="2700" dirty="0"/>
              <a:t>: </a:t>
            </a:r>
            <a:r>
              <a:rPr lang="vi-VN" sz="2700" dirty="0" err="1"/>
              <a:t>kích</a:t>
            </a:r>
            <a:r>
              <a:rPr lang="vi-VN" sz="2700" dirty="0"/>
              <a:t> </a:t>
            </a:r>
            <a:r>
              <a:rPr lang="vi-VN" sz="2700" dirty="0" err="1"/>
              <a:t>thước</a:t>
            </a:r>
            <a:r>
              <a:rPr lang="vi-VN" sz="2700" dirty="0"/>
              <a:t> khung </a:t>
            </a:r>
            <a:r>
              <a:rPr lang="vi-VN" sz="2700" dirty="0" err="1"/>
              <a:t>hình</a:t>
            </a:r>
            <a:r>
              <a:rPr lang="vi-VN" sz="2700" dirty="0"/>
              <a:t> 480x270, </a:t>
            </a:r>
            <a:r>
              <a:rPr lang="vi-VN" sz="2700" dirty="0" err="1"/>
              <a:t>fps</a:t>
            </a:r>
            <a:r>
              <a:rPr lang="vi-VN" sz="2700" dirty="0"/>
              <a:t> = 30, </a:t>
            </a:r>
            <a:r>
              <a:rPr lang="vi-VN" sz="2700" dirty="0" err="1"/>
              <a:t>thời</a:t>
            </a:r>
            <a:r>
              <a:rPr lang="vi-VN" sz="2700" dirty="0"/>
              <a:t> gian </a:t>
            </a:r>
            <a:r>
              <a:rPr lang="vi-VN" sz="2700" dirty="0" err="1"/>
              <a:t>video</a:t>
            </a:r>
            <a:r>
              <a:rPr lang="vi-VN" sz="2700" dirty="0"/>
              <a:t> </a:t>
            </a:r>
            <a:r>
              <a:rPr lang="vi-VN" sz="2700" dirty="0" err="1"/>
              <a:t>là</a:t>
            </a:r>
            <a:r>
              <a:rPr lang="vi-VN" sz="2700" dirty="0"/>
              <a:t> 21s</a:t>
            </a:r>
            <a:endParaRPr lang="en-US" sz="2700" dirty="0"/>
          </a:p>
        </p:txBody>
      </p:sp>
      <p:sp>
        <p:nvSpPr>
          <p:cNvPr id="11" name="Mũi tên: Phải 10">
            <a:extLst>
              <a:ext uri="{FF2B5EF4-FFF2-40B4-BE49-F238E27FC236}">
                <a16:creationId xmlns:a16="http://schemas.microsoft.com/office/drawing/2014/main" id="{69B22E31-9F2C-4680-994E-8C2484DA779F}"/>
              </a:ext>
            </a:extLst>
          </p:cNvPr>
          <p:cNvSpPr/>
          <p:nvPr/>
        </p:nvSpPr>
        <p:spPr>
          <a:xfrm>
            <a:off x="4228307" y="3794571"/>
            <a:ext cx="685800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vi-VN" dirty="0"/>
          </a:p>
        </p:txBody>
      </p:sp>
      <p:pic>
        <p:nvPicPr>
          <p:cNvPr id="4" name="solokill_resized">
            <a:hlinkClick r:id="" action="ppaction://media"/>
            <a:extLst>
              <a:ext uri="{FF2B5EF4-FFF2-40B4-BE49-F238E27FC236}">
                <a16:creationId xmlns:a16="http://schemas.microsoft.com/office/drawing/2014/main" id="{9A4CFB3A-E26A-4050-BBCE-361299290F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" y="2978174"/>
            <a:ext cx="3715543" cy="2089993"/>
          </a:xfrm>
          <a:prstGeom prst="rect">
            <a:avLst/>
          </a:prstGeom>
        </p:spPr>
      </p:pic>
      <p:pic>
        <p:nvPicPr>
          <p:cNvPr id="5" name="gray_solokill">
            <a:hlinkClick r:id="" action="ppaction://media"/>
            <a:extLst>
              <a:ext uri="{FF2B5EF4-FFF2-40B4-BE49-F238E27FC236}">
                <a16:creationId xmlns:a16="http://schemas.microsoft.com/office/drawing/2014/main" id="{2C46008E-F848-4EAD-97EF-24DE6C1140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4678" y="2997224"/>
            <a:ext cx="3737372" cy="21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27907" y="2971800"/>
            <a:ext cx="7086600" cy="685800"/>
          </a:xfrm>
        </p:spPr>
        <p:txBody>
          <a:bodyPr/>
          <a:lstStyle/>
          <a:p>
            <a:pPr marL="0" indent="0" algn="just">
              <a:buNone/>
            </a:pPr>
            <a:r>
              <a:rPr lang="vi-VN" sz="4000" dirty="0" err="1"/>
              <a:t>Cảm</a:t>
            </a:r>
            <a:r>
              <a:rPr lang="vi-VN" sz="4000" dirty="0"/>
              <a:t> ơn </a:t>
            </a:r>
            <a:r>
              <a:rPr lang="vi-VN" sz="4000" dirty="0" err="1"/>
              <a:t>mọi</a:t>
            </a:r>
            <a:r>
              <a:rPr lang="vi-VN" sz="4000" dirty="0"/>
              <a:t> </a:t>
            </a:r>
            <a:r>
              <a:rPr lang="vi-VN" sz="4000" dirty="0" err="1"/>
              <a:t>người</a:t>
            </a:r>
            <a:r>
              <a:rPr lang="vi-VN" sz="4000" dirty="0"/>
              <a:t> </a:t>
            </a:r>
            <a:r>
              <a:rPr lang="vi-VN" sz="4000" dirty="0" err="1"/>
              <a:t>đã</a:t>
            </a:r>
            <a:r>
              <a:rPr lang="vi-VN" sz="4000" dirty="0"/>
              <a:t> </a:t>
            </a:r>
            <a:r>
              <a:rPr lang="vi-VN" sz="4000" dirty="0" err="1"/>
              <a:t>lắng</a:t>
            </a:r>
            <a:r>
              <a:rPr lang="vi-VN" sz="4000" dirty="0"/>
              <a:t> nghe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2968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34150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3B79-233D-4425-B2D6-827601653017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3763" y="228675"/>
            <a:ext cx="7354887" cy="693390"/>
          </a:xfrm>
        </p:spPr>
        <p:txBody>
          <a:bodyPr/>
          <a:lstStyle/>
          <a:p>
            <a:pPr algn="ctr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vi-VN" sz="2700" b="1" dirty="0"/>
              <a:t>Ý </a:t>
            </a:r>
            <a:r>
              <a:rPr lang="vi-VN" sz="2700" b="1" dirty="0" err="1"/>
              <a:t>tưởng</a:t>
            </a:r>
            <a:r>
              <a:rPr lang="vi-VN" sz="2700" b="1" dirty="0"/>
              <a:t> cơ </a:t>
            </a:r>
            <a:r>
              <a:rPr lang="vi-VN" sz="2700" b="1" dirty="0" err="1"/>
              <a:t>bản</a:t>
            </a:r>
            <a:r>
              <a:rPr lang="vi-VN" sz="2700" b="1" dirty="0"/>
              <a:t> </a:t>
            </a:r>
            <a:r>
              <a:rPr lang="vi-VN" sz="2700" b="1" dirty="0" err="1"/>
              <a:t>thực</a:t>
            </a:r>
            <a:r>
              <a:rPr lang="vi-VN" sz="2700" b="1" dirty="0"/>
              <a:t> </a:t>
            </a:r>
            <a:r>
              <a:rPr lang="vi-VN" sz="2700" b="1" dirty="0" err="1"/>
              <a:t>hiện</a:t>
            </a:r>
            <a:r>
              <a:rPr lang="vi-VN" sz="2700" b="1" dirty="0"/>
              <a:t> </a:t>
            </a:r>
            <a:r>
              <a:rPr lang="vi-VN" sz="2700" b="1" dirty="0" err="1"/>
              <a:t>đề</a:t>
            </a:r>
            <a:r>
              <a:rPr lang="vi-VN" sz="2700" b="1" dirty="0"/>
              <a:t> </a:t>
            </a:r>
            <a:r>
              <a:rPr lang="vi-VN" sz="2700" b="1" dirty="0" err="1"/>
              <a:t>tài</a:t>
            </a:r>
            <a:r>
              <a:rPr lang="en-US" sz="2700" b="1" dirty="0"/>
              <a:t>	  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vi-VN" sz="2700" b="1" dirty="0"/>
              <a:t>Sơ </a:t>
            </a:r>
            <a:r>
              <a:rPr lang="vi-VN" sz="2700" b="1" dirty="0" err="1"/>
              <a:t>đồ</a:t>
            </a:r>
            <a:r>
              <a:rPr lang="vi-VN" sz="2700" b="1" dirty="0"/>
              <a:t> </a:t>
            </a:r>
            <a:r>
              <a:rPr lang="vi-VN" sz="2700" b="1" dirty="0" err="1"/>
              <a:t>khối</a:t>
            </a:r>
            <a:r>
              <a:rPr lang="vi-VN" sz="2700" b="1" dirty="0"/>
              <a:t> cho </a:t>
            </a:r>
            <a:r>
              <a:rPr lang="vi-VN" sz="2700" b="1" dirty="0" err="1"/>
              <a:t>việc</a:t>
            </a:r>
            <a:r>
              <a:rPr lang="vi-VN" sz="2700" b="1" dirty="0"/>
              <a:t> </a:t>
            </a:r>
            <a:r>
              <a:rPr lang="vi-VN" sz="2700" b="1" dirty="0" err="1"/>
              <a:t>chuyển</a:t>
            </a:r>
            <a:r>
              <a:rPr lang="vi-VN" sz="2700" b="1" dirty="0"/>
              <a:t> </a:t>
            </a:r>
            <a:r>
              <a:rPr lang="vi-VN" sz="2700" b="1" dirty="0" err="1"/>
              <a:t>đổi</a:t>
            </a:r>
            <a:r>
              <a:rPr lang="vi-VN" sz="2700" b="1" dirty="0"/>
              <a:t> </a:t>
            </a:r>
            <a:r>
              <a:rPr lang="vi-VN" sz="2700" b="1" dirty="0" err="1"/>
              <a:t>video</a:t>
            </a:r>
            <a:endParaRPr lang="vi-VN" sz="2700" b="1" dirty="0"/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vi-VN" sz="2700" b="1" dirty="0"/>
              <a:t>Sơ </a:t>
            </a:r>
            <a:r>
              <a:rPr lang="vi-VN" sz="2700" b="1" dirty="0" err="1"/>
              <a:t>đồ</a:t>
            </a:r>
            <a:r>
              <a:rPr lang="vi-VN" sz="2700" b="1" dirty="0"/>
              <a:t> </a:t>
            </a:r>
            <a:r>
              <a:rPr lang="vi-VN" sz="2700" b="1" dirty="0" err="1"/>
              <a:t>kiến</a:t>
            </a:r>
            <a:r>
              <a:rPr lang="vi-VN" sz="2700" b="1" dirty="0"/>
              <a:t> </a:t>
            </a:r>
            <a:r>
              <a:rPr lang="vi-VN" sz="2700" b="1" dirty="0" err="1"/>
              <a:t>trúc</a:t>
            </a:r>
            <a:r>
              <a:rPr lang="vi-VN" sz="2700" b="1" dirty="0"/>
              <a:t> </a:t>
            </a:r>
            <a:r>
              <a:rPr lang="vi-VN" sz="2700" b="1" dirty="0" err="1"/>
              <a:t>tổng</a:t>
            </a:r>
            <a:r>
              <a:rPr lang="vi-VN" sz="2700" b="1" dirty="0"/>
              <a:t> </a:t>
            </a:r>
            <a:r>
              <a:rPr lang="vi-VN" sz="2700" b="1" dirty="0" err="1"/>
              <a:t>quát</a:t>
            </a:r>
            <a:endParaRPr lang="vi-VN" sz="2700" b="1" dirty="0"/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700" b="1" dirty="0" err="1"/>
              <a:t>Kết</a:t>
            </a:r>
            <a:r>
              <a:rPr lang="en-US" sz="2700" b="1" dirty="0"/>
              <a:t> </a:t>
            </a:r>
            <a:r>
              <a:rPr lang="en-US" sz="2700" b="1" dirty="0" err="1"/>
              <a:t>quả</a:t>
            </a:r>
            <a:r>
              <a:rPr lang="en-US" sz="2700" b="1" dirty="0"/>
              <a:t> </a:t>
            </a:r>
            <a:r>
              <a:rPr lang="vi-VN" sz="2700" b="1" dirty="0" err="1"/>
              <a:t>thực</a:t>
            </a:r>
            <a:r>
              <a:rPr lang="vi-VN" sz="2700" b="1" dirty="0"/>
              <a:t> </a:t>
            </a:r>
            <a:r>
              <a:rPr lang="vi-VN" sz="2700" b="1" dirty="0" err="1"/>
              <a:t>hiện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787220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3763" y="272318"/>
            <a:ext cx="7354887" cy="693390"/>
          </a:xfrm>
        </p:spPr>
        <p:txBody>
          <a:bodyPr/>
          <a:lstStyle/>
          <a:p>
            <a:pPr algn="ctr"/>
            <a:r>
              <a:rPr lang="vi-VN" dirty="0"/>
              <a:t>Ý </a:t>
            </a:r>
            <a:r>
              <a:rPr lang="vi-VN" dirty="0" err="1"/>
              <a:t>tưởng</a:t>
            </a:r>
            <a:r>
              <a:rPr lang="vi-VN" dirty="0"/>
              <a:t> cơ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đề</a:t>
            </a:r>
            <a:r>
              <a:rPr lang="vi-VN" dirty="0"/>
              <a:t> </a:t>
            </a:r>
            <a:r>
              <a:rPr lang="vi-VN" dirty="0" err="1"/>
              <a:t>tài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412775"/>
                <a:ext cx="8640960" cy="4911825"/>
              </a:xfrm>
            </p:spPr>
            <p:txBody>
              <a:bodyPr/>
              <a:lstStyle/>
              <a:p>
                <a:pPr algn="just"/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Giả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sử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hình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ảnh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được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lưu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dưới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dạng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RGB (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Red-Green-Blue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).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Điều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này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có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nghĩa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là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chúng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ta đang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có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ba ma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trận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xám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tương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ứng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với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Red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Green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Blue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 </a:t>
                </a:r>
              </a:p>
              <a:p>
                <a:pPr algn="just"/>
                <a:r>
                  <a:rPr kumimoji="0" lang="vi-VN" sz="2700" kern="1200" dirty="0" err="1"/>
                  <a:t>Để</a:t>
                </a:r>
                <a:r>
                  <a:rPr kumimoji="0" lang="vi-VN" sz="2700" kern="1200" dirty="0"/>
                  <a:t> </a:t>
                </a:r>
                <a:r>
                  <a:rPr kumimoji="0" lang="vi-VN" sz="2700" kern="1200" dirty="0" err="1"/>
                  <a:t>tổng</a:t>
                </a:r>
                <a:r>
                  <a:rPr kumimoji="0" lang="vi-VN" sz="2700" kern="1200" dirty="0"/>
                  <a:t> </a:t>
                </a:r>
                <a:r>
                  <a:rPr kumimoji="0" lang="vi-VN" sz="2700" kern="1200" dirty="0" err="1"/>
                  <a:t>hợp</a:t>
                </a:r>
                <a:r>
                  <a:rPr kumimoji="0" lang="vi-VN" sz="2700" kern="1200" dirty="0"/>
                  <a:t> ba ma </a:t>
                </a:r>
                <a:r>
                  <a:rPr kumimoji="0" lang="vi-VN" sz="2700" kern="1200" dirty="0" err="1"/>
                  <a:t>trận</a:t>
                </a:r>
                <a:r>
                  <a:rPr kumimoji="0" lang="vi-VN" sz="2700" kern="1200" dirty="0"/>
                  <a:t> RGB </a:t>
                </a:r>
                <a:r>
                  <a:rPr kumimoji="0" lang="vi-VN" sz="2700" kern="1200" dirty="0" err="1"/>
                  <a:t>thành</a:t>
                </a:r>
                <a:r>
                  <a:rPr kumimoji="0" lang="vi-VN" sz="2700" kern="1200" dirty="0"/>
                  <a:t> </a:t>
                </a:r>
                <a:r>
                  <a:rPr kumimoji="0" lang="vi-VN" sz="2700" kern="1200" dirty="0" err="1"/>
                  <a:t>một</a:t>
                </a:r>
                <a:r>
                  <a:rPr kumimoji="0" lang="vi-VN" sz="2700" kern="1200" dirty="0"/>
                  <a:t> ma </a:t>
                </a:r>
                <a:r>
                  <a:rPr kumimoji="0" lang="vi-VN" sz="2700" kern="1200" dirty="0" err="1"/>
                  <a:t>trận</a:t>
                </a:r>
                <a:r>
                  <a:rPr kumimoji="0" lang="vi-VN" sz="2700" kern="1200" dirty="0"/>
                  <a:t> duy </a:t>
                </a:r>
                <a:r>
                  <a:rPr kumimoji="0" lang="vi-VN" sz="2700" kern="1200" dirty="0" err="1"/>
                  <a:t>nhất</a:t>
                </a:r>
                <a:r>
                  <a:rPr kumimoji="0" lang="vi-VN" sz="2700" kern="1200" dirty="0"/>
                  <a:t>, </a:t>
                </a:r>
                <a:r>
                  <a:rPr kumimoji="0" lang="vi-VN" sz="2700" kern="1200" dirty="0" err="1"/>
                  <a:t>chúng</a:t>
                </a:r>
                <a:r>
                  <a:rPr kumimoji="0" lang="vi-VN" sz="2700" kern="1200" dirty="0"/>
                  <a:t> ta </a:t>
                </a:r>
                <a:r>
                  <a:rPr kumimoji="0" lang="vi-VN" sz="2700" kern="1200" dirty="0" err="1"/>
                  <a:t>có</a:t>
                </a:r>
                <a:r>
                  <a:rPr kumimoji="0" lang="vi-VN" sz="2700" kern="1200" dirty="0"/>
                  <a:t> công </a:t>
                </a:r>
                <a:r>
                  <a:rPr kumimoji="0" lang="vi-VN" sz="2700" kern="1200" dirty="0" err="1"/>
                  <a:t>thức</a:t>
                </a:r>
                <a:r>
                  <a:rPr kumimoji="0" lang="vi-VN" sz="2700" kern="1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vi-VN" sz="2700" i="1" kern="1200" dirty="0">
                        <a:latin typeface="+mj-lt"/>
                      </a:rPr>
                      <m:t>Y</m:t>
                    </m:r>
                    <m:r>
                      <a:rPr lang="en-US" sz="2700" i="0" dirty="0">
                        <a:latin typeface="+mj-lt"/>
                      </a:rPr>
                      <m:t>=</m:t>
                    </m:r>
                    <m:r>
                      <m:rPr>
                        <m:sty m:val="p"/>
                      </m:rPr>
                      <a:rPr lang="vi-VN" sz="2700" i="1" dirty="0">
                        <a:latin typeface="+mj-lt"/>
                      </a:rPr>
                      <m:t>X</m:t>
                    </m:r>
                    <m:r>
                      <a:rPr lang="en-US" sz="2700" dirty="0">
                        <a:latin typeface="+mj-lt"/>
                      </a:rPr>
                      <m:t>×</m:t>
                    </m:r>
                    <m:r>
                      <a:rPr lang="en-US" sz="2700" i="1" dirty="0">
                        <a:latin typeface="+mj-lt"/>
                      </a:rPr>
                      <m:t>𝑅</m:t>
                    </m:r>
                    <m:r>
                      <a:rPr lang="en-US" sz="2700" i="0" dirty="0">
                        <a:latin typeface="+mj-lt"/>
                      </a:rPr>
                      <m:t>+</m:t>
                    </m:r>
                    <m:r>
                      <m:rPr>
                        <m:sty m:val="p"/>
                      </m:rPr>
                      <a:rPr lang="vi-VN" sz="2700" i="1" dirty="0">
                        <a:latin typeface="+mj-lt"/>
                      </a:rPr>
                      <m:t>Y</m:t>
                    </m:r>
                    <m:r>
                      <a:rPr lang="en-US" sz="2700" i="0" dirty="0">
                        <a:latin typeface="+mj-lt"/>
                      </a:rPr>
                      <m:t>×</m:t>
                    </m:r>
                    <m:r>
                      <a:rPr lang="en-US" sz="2700" i="1" dirty="0">
                        <a:latin typeface="+mj-lt"/>
                      </a:rPr>
                      <m:t>𝐺</m:t>
                    </m:r>
                    <m:r>
                      <a:rPr lang="vi-VN" sz="2700" b="0" i="0" dirty="0" smtClean="0">
                        <a:latin typeface="+mj-lt"/>
                      </a:rPr>
                      <m:t>+</m:t>
                    </m:r>
                    <m:r>
                      <m:rPr>
                        <m:sty m:val="p"/>
                      </m:rPr>
                      <a:rPr lang="vi-VN" sz="2700" i="1" dirty="0">
                        <a:latin typeface="+mj-lt"/>
                      </a:rPr>
                      <m:t>Z</m:t>
                    </m:r>
                  </m:oMath>
                </a14:m>
                <a:r>
                  <a:rPr lang="vi-VN" sz="27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dirty="0">
                        <a:latin typeface="+mj-lt"/>
                      </a:rPr>
                      <m:t>×</m:t>
                    </m:r>
                  </m:oMath>
                </a14:m>
                <a:r>
                  <a:rPr lang="vi-VN" sz="2700" dirty="0">
                    <a:latin typeface="+mj-lt"/>
                  </a:rPr>
                  <a:t> B</a:t>
                </a:r>
                <a:endParaRPr lang="en-US" sz="2700" dirty="0"/>
              </a:p>
              <a:p>
                <a:pPr marL="400050" lvl="1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Tro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ng 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đó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</a:p>
              <a:p>
                <a:pPr marL="857250" lvl="2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Y: ma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trận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xám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cần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tìm</a:t>
                </a:r>
                <a:endParaRPr kumimoji="0" lang="vi-V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857250" lvl="2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R: ma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trận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xám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của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kênh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Red</a:t>
                </a:r>
                <a:endParaRPr kumimoji="0" lang="vi-VN" kern="1200" dirty="0"/>
              </a:p>
              <a:p>
                <a:pPr marL="857250" lvl="2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G: ma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trận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xám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của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kênh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Green</a:t>
                </a:r>
                <a:endParaRPr kumimoji="0" lang="vi-V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857250" lvl="2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vi-VN" kern="1200" dirty="0"/>
                  <a:t>B: ma </a:t>
                </a:r>
                <a:r>
                  <a:rPr kumimoji="0" lang="vi-VN" kern="1200" dirty="0" err="1"/>
                  <a:t>trận</a:t>
                </a:r>
                <a:r>
                  <a:rPr kumimoji="0" lang="vi-VN" kern="1200" dirty="0"/>
                  <a:t> </a:t>
                </a:r>
                <a:r>
                  <a:rPr kumimoji="0" lang="vi-VN" kern="1200" dirty="0" err="1"/>
                  <a:t>xám</a:t>
                </a:r>
                <a:r>
                  <a:rPr kumimoji="0" lang="vi-VN" kern="1200" dirty="0"/>
                  <a:t> </a:t>
                </a:r>
                <a:r>
                  <a:rPr kumimoji="0" lang="vi-VN" kern="1200" dirty="0" err="1"/>
                  <a:t>của</a:t>
                </a:r>
                <a:r>
                  <a:rPr kumimoji="0" lang="vi-VN" kern="1200" dirty="0"/>
                  <a:t> kênh </a:t>
                </a:r>
                <a:r>
                  <a:rPr kumimoji="0" lang="vi-VN" kern="1200" dirty="0" err="1"/>
                  <a:t>Blue</a:t>
                </a:r>
                <a:endParaRPr kumimoji="0" lang="vi-VN" kern="1200" dirty="0"/>
              </a:p>
              <a:p>
                <a:pPr marL="857250" lvl="2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X, Y, Z: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lần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lượt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là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các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hệ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số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(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có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thể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thay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đổi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để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đạt</a:t>
                </a:r>
                <a:r>
                  <a:rPr kumimoji="0" lang="vi-VN" kern="1200" dirty="0"/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độ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xám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mong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muốn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412775"/>
                <a:ext cx="8640960" cy="4911825"/>
              </a:xfrm>
              <a:blipFill>
                <a:blip r:embed="rId2"/>
                <a:stretch>
                  <a:fillRect l="-1128" t="-1241" r="-232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8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412775"/>
            <a:ext cx="7978080" cy="1101825"/>
          </a:xfrm>
        </p:spPr>
        <p:txBody>
          <a:bodyPr/>
          <a:lstStyle/>
          <a:p>
            <a:r>
              <a:rPr lang="vi-VN" sz="2700" dirty="0"/>
              <a:t>Sơ </a:t>
            </a:r>
            <a:r>
              <a:rPr lang="vi-VN" sz="2700" dirty="0" err="1"/>
              <a:t>đồ</a:t>
            </a:r>
            <a:r>
              <a:rPr lang="vi-VN" sz="2700" dirty="0"/>
              <a:t> </a:t>
            </a:r>
            <a:r>
              <a:rPr lang="vi-VN" sz="2700" dirty="0" err="1"/>
              <a:t>tổng</a:t>
            </a:r>
            <a:r>
              <a:rPr lang="vi-VN" sz="2700" dirty="0"/>
              <a:t> </a:t>
            </a:r>
            <a:r>
              <a:rPr lang="vi-VN" sz="2700" dirty="0" err="1"/>
              <a:t>quát</a:t>
            </a:r>
            <a:r>
              <a:rPr lang="vi-VN" sz="2700" dirty="0"/>
              <a:t> </a:t>
            </a:r>
            <a:r>
              <a:rPr lang="vi-VN" sz="2700" dirty="0" err="1"/>
              <a:t>của</a:t>
            </a:r>
            <a:r>
              <a:rPr lang="vi-VN" sz="2700" dirty="0"/>
              <a:t> </a:t>
            </a:r>
            <a:r>
              <a:rPr lang="vi-VN" sz="2700" dirty="0" err="1"/>
              <a:t>quá</a:t>
            </a:r>
            <a:r>
              <a:rPr lang="vi-VN" sz="2700" dirty="0"/>
              <a:t> </a:t>
            </a:r>
            <a:r>
              <a:rPr lang="vi-VN" sz="2700" dirty="0" err="1"/>
              <a:t>trình</a:t>
            </a:r>
            <a:r>
              <a:rPr lang="vi-VN" sz="2700" dirty="0"/>
              <a:t> </a:t>
            </a:r>
            <a:r>
              <a:rPr lang="vi-VN" sz="2700" dirty="0" err="1"/>
              <a:t>chuyển</a:t>
            </a:r>
            <a:r>
              <a:rPr lang="vi-VN" sz="2700" dirty="0"/>
              <a:t> </a:t>
            </a:r>
            <a:r>
              <a:rPr lang="vi-VN" sz="2700" dirty="0" err="1"/>
              <a:t>đổi</a:t>
            </a:r>
            <a:r>
              <a:rPr lang="vi-VN" sz="2700" dirty="0"/>
              <a:t>:</a:t>
            </a:r>
            <a:endParaRPr lang="en-US" sz="27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/>
              <a:t>Sơ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khối</a:t>
            </a:r>
            <a:r>
              <a:rPr lang="vi-VN" dirty="0"/>
              <a:t> cho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chuyển</a:t>
            </a:r>
            <a:r>
              <a:rPr lang="vi-VN" dirty="0"/>
              <a:t> </a:t>
            </a:r>
            <a:r>
              <a:rPr lang="vi-VN" dirty="0" err="1"/>
              <a:t>đổi</a:t>
            </a:r>
            <a:r>
              <a:rPr lang="vi-VN" dirty="0"/>
              <a:t> </a:t>
            </a:r>
            <a:r>
              <a:rPr lang="vi-VN" dirty="0" err="1"/>
              <a:t>video</a:t>
            </a:r>
            <a:endParaRPr lang="en-US" dirty="0"/>
          </a:p>
        </p:txBody>
      </p:sp>
      <p:graphicFrame>
        <p:nvGraphicFramePr>
          <p:cNvPr id="4" name="Đối tượng 3">
            <a:extLst>
              <a:ext uri="{FF2B5EF4-FFF2-40B4-BE49-F238E27FC236}">
                <a16:creationId xmlns:a16="http://schemas.microsoft.com/office/drawing/2014/main" id="{13961642-C228-44D9-A4C6-1225B34FBB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592474"/>
              </p:ext>
            </p:extLst>
          </p:nvPr>
        </p:nvGraphicFramePr>
        <p:xfrm>
          <a:off x="609600" y="2057400"/>
          <a:ext cx="8098065" cy="4411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717484" imgH="33441811" progId="Visio.Drawing.15">
                  <p:embed/>
                </p:oleObj>
              </mc:Choice>
              <mc:Fallback>
                <p:oleObj name="Visio" r:id="rId2" imgW="27717484" imgH="3344181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8098065" cy="4411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67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412775"/>
            <a:ext cx="8475194" cy="568425"/>
          </a:xfrm>
        </p:spPr>
        <p:txBody>
          <a:bodyPr/>
          <a:lstStyle/>
          <a:p>
            <a:r>
              <a:rPr lang="vi-VN" sz="2700" dirty="0"/>
              <a:t>Sơ </a:t>
            </a:r>
            <a:r>
              <a:rPr lang="vi-VN" sz="2700" dirty="0" err="1"/>
              <a:t>đồ</a:t>
            </a:r>
            <a:r>
              <a:rPr lang="vi-VN" sz="2700" dirty="0"/>
              <a:t> </a:t>
            </a:r>
            <a:r>
              <a:rPr lang="vi-VN" sz="2700" dirty="0" err="1"/>
              <a:t>tổng</a:t>
            </a:r>
            <a:r>
              <a:rPr lang="vi-VN" sz="2700" dirty="0"/>
              <a:t> </a:t>
            </a:r>
            <a:r>
              <a:rPr lang="vi-VN" sz="2700" dirty="0" err="1"/>
              <a:t>quát</a:t>
            </a:r>
            <a:r>
              <a:rPr lang="vi-VN" sz="2700" dirty="0"/>
              <a:t> </a:t>
            </a:r>
            <a:r>
              <a:rPr lang="vi-VN" sz="2700" dirty="0" err="1"/>
              <a:t>của</a:t>
            </a:r>
            <a:r>
              <a:rPr lang="vi-VN" sz="2700" dirty="0"/>
              <a:t> </a:t>
            </a:r>
            <a:r>
              <a:rPr lang="vi-VN" sz="2700" dirty="0" err="1"/>
              <a:t>datapath</a:t>
            </a:r>
            <a:r>
              <a:rPr lang="vi-VN" sz="2700" dirty="0"/>
              <a:t> </a:t>
            </a:r>
            <a:r>
              <a:rPr lang="vi-VN" sz="2700" dirty="0" err="1"/>
              <a:t>và</a:t>
            </a:r>
            <a:r>
              <a:rPr lang="vi-VN" sz="2700" dirty="0"/>
              <a:t> </a:t>
            </a:r>
            <a:r>
              <a:rPr lang="vi-VN" sz="2700" dirty="0" err="1"/>
              <a:t>controller</a:t>
            </a:r>
            <a:r>
              <a:rPr lang="vi-VN" sz="2700" dirty="0"/>
              <a:t>:</a:t>
            </a:r>
            <a:endParaRPr lang="en-US" sz="27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/>
              <a:t>Sơ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khối</a:t>
            </a:r>
            <a:r>
              <a:rPr lang="vi-VN" dirty="0"/>
              <a:t> cho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chuyển</a:t>
            </a:r>
            <a:r>
              <a:rPr lang="vi-VN" dirty="0"/>
              <a:t> </a:t>
            </a:r>
            <a:r>
              <a:rPr lang="vi-VN" dirty="0" err="1"/>
              <a:t>đổi</a:t>
            </a:r>
            <a:r>
              <a:rPr lang="vi-VN" dirty="0"/>
              <a:t> </a:t>
            </a:r>
            <a:r>
              <a:rPr lang="vi-VN" dirty="0" err="1"/>
              <a:t>video</a:t>
            </a:r>
            <a:endParaRPr lang="en-US" dirty="0"/>
          </a:p>
        </p:txBody>
      </p:sp>
      <p:graphicFrame>
        <p:nvGraphicFramePr>
          <p:cNvPr id="6" name="Đối tượng 5">
            <a:extLst>
              <a:ext uri="{FF2B5EF4-FFF2-40B4-BE49-F238E27FC236}">
                <a16:creationId xmlns:a16="http://schemas.microsoft.com/office/drawing/2014/main" id="{8567DEBF-F328-46CE-889D-3AA6405ECC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545202"/>
              </p:ext>
            </p:extLst>
          </p:nvPr>
        </p:nvGraphicFramePr>
        <p:xfrm>
          <a:off x="333610" y="2047594"/>
          <a:ext cx="8475194" cy="418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8960646" imgH="26003191" progId="Visio.Drawing.15">
                  <p:embed/>
                </p:oleObj>
              </mc:Choice>
              <mc:Fallback>
                <p:oleObj name="Visio" r:id="rId2" imgW="68960646" imgH="2600319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3610" y="2047594"/>
                        <a:ext cx="8475194" cy="4181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14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412775"/>
            <a:ext cx="3329880" cy="568425"/>
          </a:xfrm>
        </p:spPr>
        <p:txBody>
          <a:bodyPr/>
          <a:lstStyle/>
          <a:p>
            <a:r>
              <a:rPr lang="vi-VN" sz="2700" dirty="0" err="1"/>
              <a:t>Tổ</a:t>
            </a:r>
            <a:r>
              <a:rPr lang="vi-VN" sz="2700" dirty="0"/>
              <a:t> </a:t>
            </a:r>
            <a:r>
              <a:rPr lang="vi-VN" sz="2700" dirty="0" err="1"/>
              <a:t>chức</a:t>
            </a:r>
            <a:r>
              <a:rPr lang="vi-VN" sz="2700" dirty="0"/>
              <a:t> thư </a:t>
            </a:r>
            <a:r>
              <a:rPr lang="vi-VN" sz="2700" dirty="0" err="1"/>
              <a:t>mục</a:t>
            </a:r>
            <a:r>
              <a:rPr lang="vi-VN" sz="2700" dirty="0"/>
              <a:t>:</a:t>
            </a:r>
            <a:endParaRPr lang="en-US" sz="27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endParaRPr lang="en-US" dirty="0"/>
          </a:p>
        </p:txBody>
      </p:sp>
      <p:graphicFrame>
        <p:nvGraphicFramePr>
          <p:cNvPr id="4" name="Đối tượng 3">
            <a:extLst>
              <a:ext uri="{FF2B5EF4-FFF2-40B4-BE49-F238E27FC236}">
                <a16:creationId xmlns:a16="http://schemas.microsoft.com/office/drawing/2014/main" id="{B0C3B4B6-8C87-4FF1-8D0E-FFBA772058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029938"/>
              </p:ext>
            </p:extLst>
          </p:nvPr>
        </p:nvGraphicFramePr>
        <p:xfrm>
          <a:off x="1524000" y="2220553"/>
          <a:ext cx="5672138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8384146" imgH="20335747" progId="Visio.Drawing.15">
                  <p:embed/>
                </p:oleObj>
              </mc:Choice>
              <mc:Fallback>
                <p:oleObj name="Visio" r:id="rId2" imgW="28384146" imgH="2033574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2220553"/>
                        <a:ext cx="5672138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6530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endParaRPr lang="en-US" dirty="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B27CF4C-8A9E-4791-B635-94C13980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33600"/>
            <a:ext cx="5457825" cy="1733550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76BF44B-104D-4FAD-8A70-AC69A080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639270"/>
            <a:ext cx="5353050" cy="1743075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0EB2B24-83C2-4AFC-B34F-5DE70478F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5"/>
            <a:ext cx="8663880" cy="568425"/>
          </a:xfrm>
        </p:spPr>
        <p:txBody>
          <a:bodyPr/>
          <a:lstStyle/>
          <a:p>
            <a:r>
              <a:rPr lang="vi-VN" sz="2700" dirty="0" err="1"/>
              <a:t>Tài</a:t>
            </a:r>
            <a:r>
              <a:rPr lang="vi-VN" sz="2700" dirty="0"/>
              <a:t> nguyên </a:t>
            </a:r>
            <a:r>
              <a:rPr lang="vi-VN" sz="2700" dirty="0" err="1"/>
              <a:t>sử</a:t>
            </a:r>
            <a:r>
              <a:rPr lang="vi-VN" sz="2700" dirty="0"/>
              <a:t> </a:t>
            </a:r>
            <a:r>
              <a:rPr lang="vi-VN" sz="2700" dirty="0" err="1"/>
              <a:t>dụng</a:t>
            </a:r>
            <a:r>
              <a:rPr lang="vi-VN" sz="2700" dirty="0"/>
              <a:t> khi </a:t>
            </a:r>
            <a:r>
              <a:rPr lang="vi-VN" sz="2700" dirty="0" err="1"/>
              <a:t>thực</a:t>
            </a:r>
            <a:r>
              <a:rPr lang="vi-VN" sz="2700" dirty="0"/>
              <a:t> </a:t>
            </a:r>
            <a:r>
              <a:rPr lang="vi-VN" sz="2700" dirty="0" err="1"/>
              <a:t>hiện</a:t>
            </a:r>
            <a:r>
              <a:rPr lang="vi-VN" sz="2700" dirty="0"/>
              <a:t> </a:t>
            </a:r>
            <a:r>
              <a:rPr lang="vi-VN" sz="2700" dirty="0" err="1"/>
              <a:t>chạy</a:t>
            </a:r>
            <a:r>
              <a:rPr lang="vi-VN" sz="2700" dirty="0"/>
              <a:t> </a:t>
            </a:r>
            <a:r>
              <a:rPr lang="vi-VN" sz="2700" dirty="0" err="1"/>
              <a:t>post-synthesis</a:t>
            </a:r>
            <a:endParaRPr lang="en-US" sz="2700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FABBDE-664F-4AC5-973C-3C2D839E61E7}"/>
              </a:ext>
            </a:extLst>
          </p:cNvPr>
          <p:cNvSpPr txBox="1">
            <a:spLocks/>
          </p:cNvSpPr>
          <p:nvPr/>
        </p:nvSpPr>
        <p:spPr bwMode="auto">
          <a:xfrm>
            <a:off x="270570" y="3967566"/>
            <a:ext cx="9102030" cy="5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2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vi-VN" sz="2700" kern="0" dirty="0" err="1"/>
              <a:t>Tài</a:t>
            </a:r>
            <a:r>
              <a:rPr lang="vi-VN" sz="2700" kern="0" dirty="0"/>
              <a:t> nguyên </a:t>
            </a:r>
            <a:r>
              <a:rPr lang="vi-VN" sz="2700" kern="0" dirty="0" err="1"/>
              <a:t>sử</a:t>
            </a:r>
            <a:r>
              <a:rPr lang="vi-VN" sz="2700" kern="0" dirty="0"/>
              <a:t> </a:t>
            </a:r>
            <a:r>
              <a:rPr lang="vi-VN" sz="2700" kern="0" dirty="0" err="1"/>
              <a:t>dụng</a:t>
            </a:r>
            <a:r>
              <a:rPr lang="vi-VN" sz="2700" kern="0" dirty="0"/>
              <a:t> khi </a:t>
            </a:r>
            <a:r>
              <a:rPr lang="vi-VN" sz="2700" kern="0" dirty="0" err="1"/>
              <a:t>thực</a:t>
            </a:r>
            <a:r>
              <a:rPr lang="vi-VN" sz="2700" kern="0" dirty="0"/>
              <a:t> </a:t>
            </a:r>
            <a:r>
              <a:rPr lang="vi-VN" sz="2700" kern="0" dirty="0" err="1"/>
              <a:t>hiện</a:t>
            </a:r>
            <a:r>
              <a:rPr lang="vi-VN" sz="2700" kern="0" dirty="0"/>
              <a:t> </a:t>
            </a:r>
            <a:r>
              <a:rPr lang="vi-VN" sz="2700" kern="0" dirty="0" err="1"/>
              <a:t>chạy</a:t>
            </a:r>
            <a:r>
              <a:rPr lang="vi-VN" sz="2700" kern="0" dirty="0"/>
              <a:t> </a:t>
            </a:r>
            <a:r>
              <a:rPr lang="vi-VN" sz="2700" kern="0" dirty="0" err="1"/>
              <a:t>post-implementation</a:t>
            </a:r>
            <a:endParaRPr lang="en-US" sz="2700" kern="0" dirty="0"/>
          </a:p>
        </p:txBody>
      </p:sp>
    </p:spTree>
    <p:extLst>
      <p:ext uri="{BB962C8B-B14F-4D97-AF65-F5344CB8AC3E}">
        <p14:creationId xmlns:p14="http://schemas.microsoft.com/office/powerpoint/2010/main" val="263098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0EB2B24-83C2-4AFC-B34F-5DE70478F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5"/>
            <a:ext cx="8663880" cy="568425"/>
          </a:xfrm>
        </p:spPr>
        <p:txBody>
          <a:bodyPr/>
          <a:lstStyle/>
          <a:p>
            <a:r>
              <a:rPr lang="vi-VN" sz="2700" dirty="0" err="1"/>
              <a:t>Setup</a:t>
            </a:r>
            <a:r>
              <a:rPr lang="vi-VN" sz="2700" dirty="0"/>
              <a:t> </a:t>
            </a:r>
            <a:r>
              <a:rPr lang="vi-VN" sz="2700" dirty="0" err="1"/>
              <a:t>timing</a:t>
            </a:r>
            <a:r>
              <a:rPr lang="vi-VN" sz="2700" dirty="0"/>
              <a:t>: </a:t>
            </a:r>
            <a:r>
              <a:rPr lang="vi-VN" sz="2700" dirty="0" err="1"/>
              <a:t>Tmin</a:t>
            </a:r>
            <a:r>
              <a:rPr lang="vi-VN" sz="2700" dirty="0"/>
              <a:t> = 8ns ~ F = 125 </a:t>
            </a:r>
            <a:r>
              <a:rPr lang="vi-VN" sz="2700" dirty="0" err="1"/>
              <a:t>MHz</a:t>
            </a:r>
            <a:endParaRPr lang="en-US" sz="2700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FABBDE-664F-4AC5-973C-3C2D839E61E7}"/>
              </a:ext>
            </a:extLst>
          </p:cNvPr>
          <p:cNvSpPr txBox="1">
            <a:spLocks/>
          </p:cNvSpPr>
          <p:nvPr/>
        </p:nvSpPr>
        <p:spPr bwMode="auto">
          <a:xfrm>
            <a:off x="251520" y="3124425"/>
            <a:ext cx="9102030" cy="5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2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vi-VN" sz="2700" kern="0" dirty="0" err="1"/>
              <a:t>Tài</a:t>
            </a:r>
            <a:r>
              <a:rPr lang="vi-VN" sz="2700" kern="0" dirty="0"/>
              <a:t> nguyên </a:t>
            </a:r>
            <a:r>
              <a:rPr lang="vi-VN" sz="2700" kern="0" dirty="0" err="1"/>
              <a:t>sử</a:t>
            </a:r>
            <a:r>
              <a:rPr lang="vi-VN" sz="2700" kern="0" dirty="0"/>
              <a:t> </a:t>
            </a:r>
            <a:r>
              <a:rPr lang="vi-VN" sz="2700" kern="0" dirty="0" err="1"/>
              <a:t>dụng</a:t>
            </a:r>
            <a:r>
              <a:rPr lang="vi-VN" sz="2700" kern="0" dirty="0"/>
              <a:t> khi </a:t>
            </a:r>
            <a:r>
              <a:rPr lang="vi-VN" sz="2700" kern="0" dirty="0" err="1"/>
              <a:t>thực</a:t>
            </a:r>
            <a:r>
              <a:rPr lang="vi-VN" sz="2700" kern="0" dirty="0"/>
              <a:t> </a:t>
            </a:r>
            <a:r>
              <a:rPr lang="vi-VN" sz="2700" kern="0" dirty="0" err="1"/>
              <a:t>hiện</a:t>
            </a:r>
            <a:r>
              <a:rPr lang="vi-VN" sz="2700" kern="0" dirty="0"/>
              <a:t> </a:t>
            </a:r>
            <a:r>
              <a:rPr lang="vi-VN" sz="2700" kern="0" dirty="0" err="1"/>
              <a:t>chạy</a:t>
            </a:r>
            <a:r>
              <a:rPr lang="vi-VN" sz="2700" kern="0" dirty="0"/>
              <a:t> </a:t>
            </a:r>
            <a:r>
              <a:rPr lang="vi-VN" sz="2700" kern="0" dirty="0" err="1"/>
              <a:t>post-implementation</a:t>
            </a:r>
            <a:endParaRPr lang="en-US" sz="2700" kern="0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072D7F5-C796-4B99-8A65-73ACAA71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05" y="1919380"/>
            <a:ext cx="7155196" cy="120791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DB3A8E0-A7A3-4706-980A-E5DC294D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30" y="3633896"/>
            <a:ext cx="6237313" cy="28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1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3/31/2021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0EB2B24-83C2-4AFC-B34F-5DE70478F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5"/>
            <a:ext cx="8663880" cy="568425"/>
          </a:xfrm>
        </p:spPr>
        <p:txBody>
          <a:bodyPr/>
          <a:lstStyle/>
          <a:p>
            <a:r>
              <a:rPr lang="vi-VN" sz="2700" dirty="0" err="1"/>
              <a:t>Kết</a:t>
            </a:r>
            <a:r>
              <a:rPr lang="vi-VN" sz="2700" dirty="0"/>
              <a:t> </a:t>
            </a:r>
            <a:r>
              <a:rPr lang="vi-VN" sz="2700" dirty="0" err="1"/>
              <a:t>quả</a:t>
            </a:r>
            <a:r>
              <a:rPr lang="vi-VN" sz="2700" dirty="0"/>
              <a:t> </a:t>
            </a:r>
            <a:r>
              <a:rPr lang="vi-VN" sz="2700" dirty="0" err="1"/>
              <a:t>chuyển</a:t>
            </a:r>
            <a:r>
              <a:rPr lang="vi-VN" sz="2700" dirty="0"/>
              <a:t> </a:t>
            </a:r>
            <a:r>
              <a:rPr lang="vi-VN" sz="2700" dirty="0" err="1"/>
              <a:t>đổi</a:t>
            </a:r>
            <a:r>
              <a:rPr lang="vi-VN" sz="2700" dirty="0"/>
              <a:t> </a:t>
            </a:r>
            <a:r>
              <a:rPr lang="vi-VN" sz="2700" dirty="0" err="1"/>
              <a:t>ảnh</a:t>
            </a:r>
            <a:r>
              <a:rPr lang="vi-VN" sz="2700" dirty="0"/>
              <a:t>: </a:t>
            </a:r>
            <a:r>
              <a:rPr lang="vi-VN" sz="2700" dirty="0" err="1"/>
              <a:t>kích</a:t>
            </a:r>
            <a:r>
              <a:rPr lang="vi-VN" sz="2700" dirty="0"/>
              <a:t> </a:t>
            </a:r>
            <a:r>
              <a:rPr lang="vi-VN" sz="2700" dirty="0" err="1"/>
              <a:t>thước</a:t>
            </a:r>
            <a:r>
              <a:rPr lang="vi-VN" sz="2700" dirty="0"/>
              <a:t> 480x270</a:t>
            </a:r>
            <a:endParaRPr lang="en-US" sz="2700" dirty="0"/>
          </a:p>
        </p:txBody>
      </p:sp>
      <p:pic>
        <p:nvPicPr>
          <p:cNvPr id="6" name="Hình ảnh 5" descr="Ảnh có chứa màn&#10;&#10;Mô tả được tạo tự động">
            <a:extLst>
              <a:ext uri="{FF2B5EF4-FFF2-40B4-BE49-F238E27FC236}">
                <a16:creationId xmlns:a16="http://schemas.microsoft.com/office/drawing/2014/main" id="{6974824B-29FB-4977-8419-8587629EE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3467275" cy="1950342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3FBFEAE2-630D-4A64-8FF3-02B6C2185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12" y="3048000"/>
            <a:ext cx="3467275" cy="1950342"/>
          </a:xfrm>
          <a:prstGeom prst="rect">
            <a:avLst/>
          </a:prstGeom>
        </p:spPr>
      </p:pic>
      <p:sp>
        <p:nvSpPr>
          <p:cNvPr id="11" name="Mũi tên: Phải 10">
            <a:extLst>
              <a:ext uri="{FF2B5EF4-FFF2-40B4-BE49-F238E27FC236}">
                <a16:creationId xmlns:a16="http://schemas.microsoft.com/office/drawing/2014/main" id="{69B22E31-9F2C-4680-994E-8C2484DA779F}"/>
              </a:ext>
            </a:extLst>
          </p:cNvPr>
          <p:cNvSpPr/>
          <p:nvPr/>
        </p:nvSpPr>
        <p:spPr>
          <a:xfrm>
            <a:off x="4228307" y="3794571"/>
            <a:ext cx="685800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vi-VN" dirty="0"/>
          </a:p>
        </p:txBody>
      </p:sp>
    </p:spTree>
    <p:extLst>
      <p:ext uri="{BB962C8B-B14F-4D97-AF65-F5344CB8AC3E}">
        <p14:creationId xmlns:p14="http://schemas.microsoft.com/office/powerpoint/2010/main" val="3728088434"/>
      </p:ext>
    </p:extLst>
  </p:cSld>
  <p:clrMapOvr>
    <a:masterClrMapping/>
  </p:clrMapOvr>
</p:sld>
</file>

<file path=ppt/theme/theme1.xml><?xml version="1.0" encoding="utf-8"?>
<a:theme xmlns:a="http://schemas.openxmlformats.org/drawingml/2006/main" name="dsp">
  <a:themeElements>
    <a:clrScheme name="ユーザー定義 5">
      <a:dk1>
        <a:sysClr val="windowText" lastClr="000000"/>
      </a:dk1>
      <a:lt1>
        <a:sysClr val="window" lastClr="FFFFFF"/>
      </a:lt1>
      <a:dk2>
        <a:srgbClr val="5B6973"/>
      </a:dk2>
      <a:lt2>
        <a:srgbClr val="000000"/>
      </a:lt2>
      <a:accent1>
        <a:srgbClr val="5B6973"/>
      </a:accent1>
      <a:accent2>
        <a:srgbClr val="002060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chilab_ofdm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chilab_ofd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u Slide Bai Giang" id="{6D1FE97C-0DC9-49F0-BCBD-0231858D21AC}" vid="{6CE6C4B3-F117-464C-B978-3242D7D8D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Lecture_Format_2017</Template>
  <TotalTime>2178</TotalTime>
  <Words>439</Words>
  <Application>Microsoft Office PowerPoint</Application>
  <PresentationFormat>Trình chiếu Trên màn hình (4:3)</PresentationFormat>
  <Paragraphs>68</Paragraphs>
  <Slides>11</Slides>
  <Notes>1</Notes>
  <HiddenSlides>0</HiddenSlides>
  <MMClips>2</MMClips>
  <ScaleCrop>false</ScaleCrop>
  <HeadingPairs>
    <vt:vector size="8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Máy chủ nhúng OLE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7" baseType="lpstr">
      <vt:lpstr>Calibri</vt:lpstr>
      <vt:lpstr>Tahoma</vt:lpstr>
      <vt:lpstr>Times New Roman</vt:lpstr>
      <vt:lpstr>Wingdings</vt:lpstr>
      <vt:lpstr>dsp</vt:lpstr>
      <vt:lpstr>Microsoft Visio Drawing</vt:lpstr>
      <vt:lpstr>Đề tài: Chuyển đổi video RGB sang video xám </vt:lpstr>
      <vt:lpstr>Nội dung bài báo cáo</vt:lpstr>
      <vt:lpstr>Ý tưởng cơ bản thực hiện đề tài</vt:lpstr>
      <vt:lpstr>Sơ đồ khối cho việc chuyển đổi video</vt:lpstr>
      <vt:lpstr>Sơ đồ khối cho việc chuyển đổi video</vt:lpstr>
      <vt:lpstr>Kết quả thực hiện</vt:lpstr>
      <vt:lpstr>Kết quả thực hiện</vt:lpstr>
      <vt:lpstr>Kết quả thực hiện</vt:lpstr>
      <vt:lpstr>Kết quả thực hiện</vt:lpstr>
      <vt:lpstr>Kết quả thực hiện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Mobile Applications</dc:title>
  <dc:creator>quado</dc:creator>
  <cp:lastModifiedBy>Trần Văn Duy</cp:lastModifiedBy>
  <cp:revision>220</cp:revision>
  <dcterms:created xsi:type="dcterms:W3CDTF">2013-02-24T12:47:21Z</dcterms:created>
  <dcterms:modified xsi:type="dcterms:W3CDTF">2021-03-31T14:22:21Z</dcterms:modified>
</cp:coreProperties>
</file>